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65" r:id="rId5"/>
    <p:sldId id="340" r:id="rId6"/>
    <p:sldId id="341" r:id="rId7"/>
    <p:sldId id="344" r:id="rId8"/>
    <p:sldId id="342" r:id="rId9"/>
    <p:sldId id="345" r:id="rId10"/>
    <p:sldId id="343" r:id="rId11"/>
    <p:sldId id="346" r:id="rId12"/>
    <p:sldId id="351" r:id="rId13"/>
    <p:sldId id="349" r:id="rId14"/>
    <p:sldId id="353" r:id="rId15"/>
    <p:sldId id="352" r:id="rId16"/>
    <p:sldId id="354" r:id="rId17"/>
    <p:sldId id="355" r:id="rId18"/>
    <p:sldId id="356" r:id="rId19"/>
    <p:sldId id="357" r:id="rId20"/>
    <p:sldId id="358" r:id="rId21"/>
    <p:sldId id="359" r:id="rId22"/>
    <p:sldId id="360" r:id="rId23"/>
    <p:sldId id="361" r:id="rId24"/>
    <p:sldId id="362" r:id="rId25"/>
    <p:sldId id="367" r:id="rId26"/>
    <p:sldId id="365" r:id="rId27"/>
    <p:sldId id="366" r:id="rId28"/>
  </p:sldIdLst>
  <p:sldSz cx="9144000" cy="5143500" type="screen16x9"/>
  <p:notesSz cx="14173200" cy="7772400"/>
  <p:custDataLst>
    <p:tags r:id="rId31"/>
  </p:custDataLst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5BE67DC-4386-4951-AD9D-2C6C9070ADC3}">
          <p14:sldIdLst>
            <p14:sldId id="265"/>
            <p14:sldId id="340"/>
            <p14:sldId id="341"/>
            <p14:sldId id="344"/>
            <p14:sldId id="342"/>
            <p14:sldId id="345"/>
            <p14:sldId id="343"/>
            <p14:sldId id="346"/>
            <p14:sldId id="351"/>
            <p14:sldId id="349"/>
            <p14:sldId id="353"/>
            <p14:sldId id="352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7"/>
            <p14:sldId id="365"/>
            <p14:sldId id="366"/>
          </p14:sldIdLst>
        </p14:section>
      </p14:sectionLst>
    </p:ex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36" autoAdjust="0"/>
    <p:restoredTop sz="94629" autoAdjust="0"/>
  </p:normalViewPr>
  <p:slideViewPr>
    <p:cSldViewPr showGuides="1">
      <p:cViewPr varScale="1">
        <p:scale>
          <a:sx n="150" d="100"/>
          <a:sy n="150" d="100"/>
        </p:scale>
        <p:origin x="696" y="108"/>
      </p:cViewPr>
      <p:guideLst>
        <p:guide pos="3839"/>
        <p:guide orient="horz" pos="2160"/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0" d="100"/>
          <a:sy n="90" d="100"/>
        </p:scale>
        <p:origin x="37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6141720" cy="389970"/>
          </a:xfrm>
          <a:prstGeom prst="rect">
            <a:avLst/>
          </a:prstGeom>
        </p:spPr>
        <p:txBody>
          <a:bodyPr vert="horz" lIns="125401" tIns="62700" rIns="125401" bIns="62700" rtlCol="0"/>
          <a:lstStyle>
            <a:lvl1pPr algn="l">
              <a:defRPr sz="16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028200" y="0"/>
            <a:ext cx="6141720" cy="389970"/>
          </a:xfrm>
          <a:prstGeom prst="rect">
            <a:avLst/>
          </a:prstGeom>
        </p:spPr>
        <p:txBody>
          <a:bodyPr vert="horz" lIns="125401" tIns="62700" rIns="125401" bIns="62700" rtlCol="0"/>
          <a:lstStyle>
            <a:lvl1pPr algn="r">
              <a:defRPr sz="1600"/>
            </a:lvl1pPr>
          </a:lstStyle>
          <a:p>
            <a:pPr rtl="0"/>
            <a:fld id="{95E640B8-84E0-4918-8D32-2DA907C40CB3}" type="datetime1">
              <a:rPr lang="en-GB" smtClean="0"/>
              <a:t>08/11/2020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382431"/>
            <a:ext cx="6141720" cy="389969"/>
          </a:xfrm>
          <a:prstGeom prst="rect">
            <a:avLst/>
          </a:prstGeom>
        </p:spPr>
        <p:txBody>
          <a:bodyPr vert="horz" lIns="125401" tIns="62700" rIns="125401" bIns="62700" rtlCol="0" anchor="b"/>
          <a:lstStyle>
            <a:lvl1pPr algn="l">
              <a:defRPr sz="16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028200" y="7382431"/>
            <a:ext cx="6141720" cy="389969"/>
          </a:xfrm>
          <a:prstGeom prst="rect">
            <a:avLst/>
          </a:prstGeom>
        </p:spPr>
        <p:txBody>
          <a:bodyPr vert="horz" lIns="125401" tIns="62700" rIns="125401" bIns="62700" rtlCol="0" anchor="b"/>
          <a:lstStyle>
            <a:lvl1pPr algn="r">
              <a:defRPr sz="1600"/>
            </a:lvl1pPr>
          </a:lstStyle>
          <a:p>
            <a:pPr rtl="0"/>
            <a:fld id="{D9F912AB-2776-42F2-A957-313FC7EFEDB9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png>
</file>

<file path=ppt/media/image11.png>
</file>

<file path=ppt/media/image12.png>
</file>

<file path=ppt/media/image14.png>
</file>

<file path=ppt/media/image17.png>
</file>

<file path=ppt/media/image19.png>
</file>

<file path=ppt/media/image2.jpg>
</file>

<file path=ppt/media/image22.png>
</file>

<file path=ppt/media/image24.png>
</file>

<file path=ppt/media/image27.png>
</file>

<file path=ppt/media/image29.png>
</file>

<file path=ppt/media/image3.png>
</file>

<file path=ppt/media/image32.png>
</file>

<file path=ppt/media/image34.png>
</file>

<file path=ppt/media/image4.jpg>
</file>

<file path=ppt/media/image40.png>
</file>

<file path=ppt/media/image42.pn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6141720" cy="388620"/>
          </a:xfrm>
          <a:prstGeom prst="rect">
            <a:avLst/>
          </a:prstGeom>
        </p:spPr>
        <p:txBody>
          <a:bodyPr vert="horz" lIns="125401" tIns="62700" rIns="125401" bIns="62700" rtlCol="0"/>
          <a:lstStyle>
            <a:lvl1pPr algn="l">
              <a:defRPr sz="16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028200" y="0"/>
            <a:ext cx="6141720" cy="388620"/>
          </a:xfrm>
          <a:prstGeom prst="rect">
            <a:avLst/>
          </a:prstGeom>
        </p:spPr>
        <p:txBody>
          <a:bodyPr vert="horz" lIns="125401" tIns="62700" rIns="125401" bIns="62700" rtlCol="0"/>
          <a:lstStyle>
            <a:lvl1pPr algn="r">
              <a:defRPr sz="1600"/>
            </a:lvl1pPr>
          </a:lstStyle>
          <a:p>
            <a:fld id="{0A8CCBA2-4B54-4BA8-A1FE-CF186AA3561A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495800" y="582613"/>
            <a:ext cx="51816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25401" tIns="62700" rIns="125401" bIns="62700" rtlCol="0" anchor="ctr"/>
          <a:lstStyle/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17320" y="3691890"/>
            <a:ext cx="11338560" cy="3497580"/>
          </a:xfrm>
          <a:prstGeom prst="rect">
            <a:avLst/>
          </a:prstGeom>
        </p:spPr>
        <p:txBody>
          <a:bodyPr vert="horz" lIns="125401" tIns="62700" rIns="125401" bIns="62700" rtlCol="0"/>
          <a:lstStyle/>
          <a:p>
            <a:pPr lvl="0" rtl="0"/>
            <a:r>
              <a:rPr lang="en-GB" noProof="0" dirty="0"/>
              <a:t>Click to edit Master text styles</a:t>
            </a:r>
          </a:p>
          <a:p>
            <a:pPr lvl="1" rtl="0"/>
            <a:r>
              <a:rPr lang="en-GB" noProof="0" dirty="0"/>
              <a:t>Second level</a:t>
            </a:r>
          </a:p>
          <a:p>
            <a:pPr lvl="2" rtl="0"/>
            <a:r>
              <a:rPr lang="en-GB" noProof="0" dirty="0"/>
              <a:t>Third level</a:t>
            </a:r>
          </a:p>
          <a:p>
            <a:pPr lvl="3" rtl="0"/>
            <a:r>
              <a:rPr lang="en-GB" noProof="0" dirty="0"/>
              <a:t>Fourth level</a:t>
            </a:r>
          </a:p>
          <a:p>
            <a:pPr lvl="4" rtl="0"/>
            <a:r>
              <a:rPr lang="en-GB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2431"/>
            <a:ext cx="6141720" cy="388620"/>
          </a:xfrm>
          <a:prstGeom prst="rect">
            <a:avLst/>
          </a:prstGeom>
        </p:spPr>
        <p:txBody>
          <a:bodyPr vert="horz" lIns="125401" tIns="62700" rIns="125401" bIns="62700" rtlCol="0" anchor="b"/>
          <a:lstStyle>
            <a:lvl1pPr algn="l">
              <a:defRPr sz="16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028200" y="7382431"/>
            <a:ext cx="6141720" cy="388620"/>
          </a:xfrm>
          <a:prstGeom prst="rect">
            <a:avLst/>
          </a:prstGeom>
        </p:spPr>
        <p:txBody>
          <a:bodyPr vert="horz" lIns="125401" tIns="62700" rIns="125401" bIns="62700" rtlCol="0" anchor="b"/>
          <a:lstStyle>
            <a:lvl1pPr algn="r">
              <a:defRPr sz="1600"/>
            </a:lvl1pPr>
          </a:lstStyle>
          <a:p>
            <a:pPr rtl="0"/>
            <a:fld id="{F93199CD-3E1B-4AE6-990F-76F925F5EA9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51760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054048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15698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30472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58162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25861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51451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29273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09215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87687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55495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85598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88786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73775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7232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461841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4686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2101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2291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7644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33205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7886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3292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495800" y="582613"/>
            <a:ext cx="5181600" cy="29146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F93199CD-3E1B-4AE6-990F-76F925F5EA9F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6875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9118" y="1371600"/>
            <a:ext cx="6173808" cy="21717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9118" y="3600450"/>
            <a:ext cx="6173808" cy="9144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24FAD18-3452-4B34-A4E4-22E2785B07A3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596" y="285751"/>
            <a:ext cx="1143298" cy="4229100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2107" y="285751"/>
            <a:ext cx="5544993" cy="4229100"/>
          </a:xfrm>
        </p:spPr>
        <p:txBody>
          <a:bodyPr vert="eaVert"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60E6D5-3A36-474F-AC94-B8AFE39F4B9F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2pPr marL="463550" indent="-231775">
              <a:buFont typeface="Symbol" panose="05050102010706020507" pitchFamily="18" charset="2"/>
              <a:buChar char=""/>
              <a:defRPr/>
            </a:lvl2pPr>
            <a:lvl5pPr>
              <a:defRPr/>
            </a:lvl5pPr>
            <a:lvl6pPr>
              <a:defRPr/>
            </a:lvl6pPr>
          </a:lstStyle>
          <a:p>
            <a:pPr lvl="0" rtl="0"/>
            <a:r>
              <a:rPr lang="en-US" noProof="0" dirty="0"/>
              <a:t>Click to edit Master text styles</a:t>
            </a:r>
          </a:p>
          <a:p>
            <a:pPr lvl="1" rtl="0"/>
            <a:r>
              <a:rPr lang="en-US" noProof="0" dirty="0"/>
              <a:t>Second level</a:t>
            </a:r>
          </a:p>
          <a:p>
            <a:pPr lvl="2" rtl="0"/>
            <a:r>
              <a:rPr lang="en-US" noProof="0" dirty="0"/>
              <a:t>Third level</a:t>
            </a:r>
          </a:p>
          <a:p>
            <a:pPr lvl="3" rtl="0"/>
            <a:r>
              <a:rPr lang="en-US" noProof="0" dirty="0"/>
              <a:t>Fourth level</a:t>
            </a:r>
          </a:p>
          <a:p>
            <a:pPr lvl="4" rtl="0"/>
            <a:r>
              <a:rPr lang="en-US" noProof="0" dirty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4A29AA5-5093-4317-9676-5AAD084B5371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919" y="1885950"/>
            <a:ext cx="6520997" cy="211455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9119" y="4057651"/>
            <a:ext cx="6517197" cy="457201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747D80C-6BD3-4457-9BF2-F38B91E1760B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8881" y="1428751"/>
            <a:ext cx="3315563" cy="30861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3105" y="1428751"/>
            <a:ext cx="3315563" cy="30861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6C4F072-D182-4F34-9168-71309E6FC15D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2107" y="1428750"/>
            <a:ext cx="3313277" cy="571500"/>
          </a:xfrm>
        </p:spPr>
        <p:txBody>
          <a:bodyPr rtlCol="0"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2107" y="2057401"/>
            <a:ext cx="3313277" cy="245745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8618" y="1428750"/>
            <a:ext cx="3313277" cy="571500"/>
          </a:xfrm>
        </p:spPr>
        <p:txBody>
          <a:bodyPr rtlCol="0"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88618" y="2057401"/>
            <a:ext cx="3313277" cy="245745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1C63926-2464-408C-8904-4232F2FB7505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77B8FD6-44DF-43B3-A4BA-D401B01CA3D6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46A95A5-D665-4DFD-86CF-4B6DC5E916C0}" type="datetime1">
              <a:rPr lang="en-GB" smtClean="0"/>
              <a:pPr/>
              <a:t>08/11/2020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910" y="1428750"/>
            <a:ext cx="2698158" cy="2000250"/>
          </a:xfrm>
        </p:spPr>
        <p:txBody>
          <a:bodyPr rtlCol="0"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4528" y="514350"/>
            <a:ext cx="4801850" cy="40005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118" y="3486150"/>
            <a:ext cx="2686749" cy="10287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1B8704E-D0C5-4444-8D2F-E840C3C7CB66}" type="datetime1">
              <a:rPr lang="en-GB" smtClean="0"/>
              <a:pPr/>
              <a:t>08/11/2020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714528" y="514350"/>
            <a:ext cx="4801850" cy="40005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910" y="1428750"/>
            <a:ext cx="2698158" cy="200025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118" y="3486150"/>
            <a:ext cx="2686749" cy="1028700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885DF5B-ECA0-4CD8-95E6-32A3810A8D0D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2108" y="285750"/>
            <a:ext cx="6859787" cy="10287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2107" y="1428749"/>
            <a:ext cx="6852578" cy="3086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1425" y="4800600"/>
            <a:ext cx="1087325" cy="207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94019-A16A-49AD-89DF-43D74BC1D771}" type="datetime1">
              <a:rPr lang="en-GB" noProof="0" smtClean="0"/>
              <a:pPr/>
              <a:t>08/11/2020</a:t>
            </a:fld>
            <a:endParaRPr lang="en-GB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2107" y="4800600"/>
            <a:ext cx="4916180" cy="207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73079" y="4800600"/>
            <a:ext cx="628815" cy="207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A013F82-EE5E-44EE-A61D-E31C6657F26F}" type="slidenum">
              <a:rPr lang="en-GB" noProof="0" smtClean="0"/>
              <a:pPr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57200" y="1217666"/>
            <a:ext cx="8229600" cy="1219201"/>
          </a:xfrm>
        </p:spPr>
        <p:txBody>
          <a:bodyPr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/>
              <a:t>Study, modeling and simulation of pedestrian walk with regard to the improvement of stability and comfort on walkways</a:t>
            </a:r>
          </a:p>
        </p:txBody>
      </p:sp>
      <p:pic>
        <p:nvPicPr>
          <p:cNvPr id="5" name="Picture 4" descr="Αποτέλεσμα εικόνας για TUC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16" y="57150"/>
            <a:ext cx="902859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4449" y="3436498"/>
            <a:ext cx="9067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/>
              <a:t>Pavlos</a:t>
            </a:r>
            <a:r>
              <a:rPr lang="en-US" sz="1400" dirty="0"/>
              <a:t> Paris Giakoumakis</a:t>
            </a:r>
          </a:p>
          <a:p>
            <a:pPr algn="ctr"/>
            <a:r>
              <a:rPr lang="en-US" sz="1400" dirty="0"/>
              <a:t>AM: 2013030045</a:t>
            </a:r>
            <a:endParaRPr lang="el-GR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1044275" y="661469"/>
            <a:ext cx="7998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School of Electrical &amp; Computer Engineering</a:t>
            </a:r>
          </a:p>
        </p:txBody>
      </p:sp>
      <p:sp>
        <p:nvSpPr>
          <p:cNvPr id="9" name="Title 2">
            <a:extLst>
              <a:ext uri="{FF2B5EF4-FFF2-40B4-BE49-F238E27FC236}">
                <a16:creationId xmlns:a16="http://schemas.microsoft.com/office/drawing/2014/main" id="{6A8469B0-4A0F-4357-B80C-06F72F8DDC20}"/>
              </a:ext>
            </a:extLst>
          </p:cNvPr>
          <p:cNvSpPr txBox="1">
            <a:spLocks/>
          </p:cNvSpPr>
          <p:nvPr/>
        </p:nvSpPr>
        <p:spPr>
          <a:xfrm>
            <a:off x="533400" y="2537591"/>
            <a:ext cx="8229600" cy="5605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Estimating the optimal number of GMM components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38B4C93-A615-4FAE-B488-C07589F39492}"/>
              </a:ext>
            </a:extLst>
          </p:cNvPr>
          <p:cNvSpPr txBox="1">
            <a:spLocks/>
          </p:cNvSpPr>
          <p:nvPr/>
        </p:nvSpPr>
        <p:spPr>
          <a:xfrm>
            <a:off x="457200" y="4298074"/>
            <a:ext cx="8229600" cy="5232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400" dirty="0"/>
              <a:t>Thesis project </a:t>
            </a:r>
            <a:r>
              <a:rPr lang="el-GR" sz="1400" dirty="0"/>
              <a:t>- </a:t>
            </a:r>
            <a:r>
              <a:rPr lang="en-US" sz="1400" dirty="0"/>
              <a:t>Erasmus+ internship at</a:t>
            </a:r>
            <a:r>
              <a:rPr lang="el-GR" sz="1400" dirty="0"/>
              <a:t> </a:t>
            </a:r>
            <a:r>
              <a:rPr lang="en-US" sz="1400" dirty="0"/>
              <a:t>University of Modena &amp; Reggio Emilia</a:t>
            </a:r>
            <a:r>
              <a:rPr lang="el-GR" sz="1400" dirty="0"/>
              <a:t> (</a:t>
            </a:r>
            <a:r>
              <a:rPr lang="en-US" sz="1400" dirty="0"/>
              <a:t>UNIMORE)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2217" y="742950"/>
                <a:ext cx="8889383" cy="4267200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1600" dirty="0"/>
                  <a:t>The biggest AIC/BIC score improvement (biggest decrease) is spotted on the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/>
                      </a:rPr>
                      <m:t>3</m:t>
                    </m:r>
                  </m:oMath>
                </a14:m>
                <a:r>
                  <a:rPr lang="en-US" sz="1600" dirty="0"/>
                  <a:t>-component GMM</a:t>
                </a:r>
              </a:p>
              <a:p>
                <a:r>
                  <a:rPr lang="en-US" sz="1600" dirty="0"/>
                  <a:t>The same procedure will be followed on random separate pedestrians to identify if the results agree to the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/>
                      </a:rPr>
                      <m:t>3</m:t>
                    </m:r>
                  </m:oMath>
                </a14:m>
                <a:r>
                  <a:rPr lang="en-US" sz="1600" dirty="0"/>
                  <a:t>-component optimality</a:t>
                </a:r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200" b="1" dirty="0">
                    <a:solidFill>
                      <a:prstClr val="white"/>
                    </a:solidFill>
                  </a:rPr>
                  <a:t>The AIC/BIC values on </a:t>
                </a:r>
                <a14:m>
                  <m:oMath xmlns:m="http://schemas.openxmlformats.org/officeDocument/2006/math">
                    <m:r>
                      <a:rPr lang="en-US" sz="1200" b="1" i="1" dirty="0">
                        <a:solidFill>
                          <a:prstClr val="white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1200" b="1" i="1" dirty="0">
                        <a:solidFill>
                          <a:prstClr val="white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200" b="1" i="1" dirty="0">
                        <a:solidFill>
                          <a:prstClr val="white"/>
                        </a:solidFill>
                        <a:latin typeface="Cambria Math" panose="02040503050406030204" pitchFamily="18" charset="0"/>
                      </a:rPr>
                      <m:t>𝟏𝟓</m:t>
                    </m:r>
                  </m:oMath>
                </a14:m>
                <a:r>
                  <a:rPr lang="en-US" sz="1200" b="1" dirty="0">
                    <a:solidFill>
                      <a:prstClr val="white"/>
                    </a:solidFill>
                  </a:rPr>
                  <a:t> components are extracted</a:t>
                </a:r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200" b="1" dirty="0"/>
                  <a:t>The same procedure is repeated </a:t>
                </a:r>
                <a14:m>
                  <m:oMath xmlns:m="http://schemas.openxmlformats.org/officeDocument/2006/math">
                    <m:r>
                      <a:rPr lang="en-US" sz="1200" b="1" i="1" dirty="0" smtClean="0">
                        <a:latin typeface="Cambria Math"/>
                      </a:rPr>
                      <m:t>𝟐𝟎</m:t>
                    </m:r>
                  </m:oMath>
                </a14:m>
                <a:r>
                  <a:rPr lang="en-US" sz="1200" b="1" dirty="0"/>
                  <a:t> times (abstract) since </a:t>
                </a:r>
                <a:r>
                  <a:rPr lang="en-US" sz="1200" b="1" dirty="0">
                    <a:solidFill>
                      <a:prstClr val="white"/>
                    </a:solidFill>
                  </a:rPr>
                  <a:t>a different result is produced each time a GMM is fitted</a:t>
                </a:r>
                <a:endParaRPr lang="en-US" sz="1300" b="1" dirty="0"/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300" b="1" dirty="0"/>
                  <a:t>A mean histogram is then created </a:t>
                </a:r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300" b="1" dirty="0"/>
                  <a:t>The lowest interval between the AIC/BIC scores denotes the optimal number of components</a:t>
                </a:r>
              </a:p>
            </p:txBody>
          </p:sp>
        </mc:Choice>
        <mc:Fallback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2217" y="742950"/>
                <a:ext cx="8889383" cy="4267200"/>
              </a:xfrm>
              <a:blipFill>
                <a:blip r:embed="rId3"/>
                <a:stretch>
                  <a:fillRect l="-2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itle 12">
            <a:extLst>
              <a:ext uri="{FF2B5EF4-FFF2-40B4-BE49-F238E27FC236}">
                <a16:creationId xmlns:a16="http://schemas.microsoft.com/office/drawing/2014/main" id="{FA2D55A2-1E3E-4B21-A3D0-3CADD102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42950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2800" dirty="0"/>
              <a:t>Fitting on the Unified Histogram - Results</a:t>
            </a:r>
          </a:p>
        </p:txBody>
      </p:sp>
    </p:spTree>
    <p:extLst>
      <p:ext uri="{BB962C8B-B14F-4D97-AF65-F5344CB8AC3E}">
        <p14:creationId xmlns:p14="http://schemas.microsoft.com/office/powerpoint/2010/main" val="415231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</p:spPr>
            <p:txBody>
              <a:bodyPr rtlCol="0">
                <a:normAutofit/>
              </a:bodyPr>
              <a:lstStyle/>
              <a:p>
                <a:pPr algn="ctr" rtl="0"/>
                <a:r>
                  <a:rPr lang="en-US" sz="28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  <a:blipFill>
                <a:blip r:embed="rId3"/>
                <a:stretch>
                  <a:fillRect b="-23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224C600E-28B4-4E4B-B16F-AB82DFB485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" y="742950"/>
            <a:ext cx="8458200" cy="42423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523044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</p:spPr>
            <p:txBody>
              <a:bodyPr rtlCol="0" anchor="ctr">
                <a:normAutofit/>
              </a:bodyPr>
              <a:lstStyle/>
              <a:p>
                <a:pPr algn="ctr" rtl="0"/>
                <a:r>
                  <a:rPr lang="en-US" sz="33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3300" b="0" i="1" smtClean="0">
                        <a:latin typeface="Cambria Math" panose="02040503050406030204" pitchFamily="18" charset="0"/>
                      </a:rPr>
                      <m:t>1</m:t>
                    </m:r>
                  </m:oMath>
                </a14:m>
                <a:endParaRPr lang="en-US" sz="33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E35F2A-EEC4-4BC8-8C88-1AC46450E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106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Mean histogram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A839538-E0C0-4430-B27E-C9B03B3C22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58293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Score intervals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2C68D3-CA73-4F8C-B013-F6D0ED0CE6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3013" y="2000250"/>
            <a:ext cx="3771464" cy="2603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A711EC-EB76-470F-9E27-EDC1F74247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200" y="2000250"/>
            <a:ext cx="3771464" cy="2603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40770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</p:spPr>
            <p:txBody>
              <a:bodyPr rtlCol="0">
                <a:normAutofit/>
              </a:bodyPr>
              <a:lstStyle/>
              <a:p>
                <a:pPr algn="ctr" rtl="0"/>
                <a:r>
                  <a:rPr lang="en-US" sz="28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  <a:blipFill>
                <a:blip r:embed="rId3"/>
                <a:stretch>
                  <a:fillRect b="-23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BD8C7119-E0FA-4CC6-BD10-AFD2D0F7D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50" y="742950"/>
            <a:ext cx="8375650" cy="42009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86107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</p:spPr>
            <p:txBody>
              <a:bodyPr rtlCol="0" anchor="ctr">
                <a:normAutofit/>
              </a:bodyPr>
              <a:lstStyle/>
              <a:p>
                <a:pPr algn="ctr" rtl="0"/>
                <a:r>
                  <a:rPr lang="en-US" sz="33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3300" b="0" i="0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endParaRPr lang="en-US" sz="33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E35F2A-EEC4-4BC8-8C88-1AC46450E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106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Mean histogram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A839538-E0C0-4430-B27E-C9B03B3C22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58293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Score intervals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38C9BA-7B4C-423A-97E7-BD75D42BB4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828" y="2000251"/>
            <a:ext cx="3771463" cy="26034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28B66E-22A4-4283-8225-8A4CCCE5C4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9199" y="2000250"/>
            <a:ext cx="3771463" cy="26134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06900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</p:spPr>
            <p:txBody>
              <a:bodyPr rtlCol="0">
                <a:normAutofit/>
              </a:bodyPr>
              <a:lstStyle/>
              <a:p>
                <a:pPr algn="ctr" rtl="0"/>
                <a:r>
                  <a:rPr lang="en-US" sz="28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  <a:blipFill>
                <a:blip r:embed="rId3"/>
                <a:stretch>
                  <a:fillRect b="-23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B2B75624-98C9-4586-A6BA-4C5B944A42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" y="742950"/>
            <a:ext cx="8375650" cy="42009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63277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</p:spPr>
            <p:txBody>
              <a:bodyPr rtlCol="0" anchor="ctr">
                <a:normAutofit/>
              </a:bodyPr>
              <a:lstStyle/>
              <a:p>
                <a:pPr algn="ctr" rtl="0"/>
                <a:r>
                  <a:rPr lang="en-US" sz="33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3300" b="0" i="0" smtClean="0">
                        <a:latin typeface="Cambria Math" panose="02040503050406030204" pitchFamily="18" charset="0"/>
                      </a:rPr>
                      <m:t>3</m:t>
                    </m:r>
                  </m:oMath>
                </a14:m>
                <a:endParaRPr lang="en-US" sz="33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E35F2A-EEC4-4BC8-8C88-1AC46450E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106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Mean histogram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A839538-E0C0-4430-B27E-C9B03B3C22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58293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Score intervals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0D79DB-A499-48B0-8967-944DB411C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451" y="1982647"/>
            <a:ext cx="3760586" cy="26486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0C14B0-2199-41D4-93DB-2DF49B7C09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4638" y="1982646"/>
            <a:ext cx="3760586" cy="26486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95950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</p:spPr>
            <p:txBody>
              <a:bodyPr rtlCol="0">
                <a:normAutofit/>
              </a:bodyPr>
              <a:lstStyle/>
              <a:p>
                <a:pPr algn="ctr" rtl="0"/>
                <a:r>
                  <a:rPr lang="en-US" sz="28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  <a:blipFill>
                <a:blip r:embed="rId3"/>
                <a:stretch>
                  <a:fillRect b="-23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988BD20F-CCB6-4145-86AE-D1622601C2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742950"/>
            <a:ext cx="8382000" cy="42040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30141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</p:spPr>
            <p:txBody>
              <a:bodyPr rtlCol="0" anchor="ctr">
                <a:normAutofit/>
              </a:bodyPr>
              <a:lstStyle/>
              <a:p>
                <a:pPr algn="ctr" rtl="0"/>
                <a:r>
                  <a:rPr lang="en-US" sz="33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3300" b="0" i="0" smtClean="0">
                        <a:latin typeface="Cambria Math" panose="02040503050406030204" pitchFamily="18" charset="0"/>
                      </a:rPr>
                      <m:t>4</m:t>
                    </m:r>
                  </m:oMath>
                </a14:m>
                <a:endParaRPr lang="en-US" sz="33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E35F2A-EEC4-4BC8-8C88-1AC46450E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106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Mean histogram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A839538-E0C0-4430-B27E-C9B03B3C22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58293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Score intervals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33216B-77D7-4953-A65A-3FA6C7509F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451" y="1982646"/>
            <a:ext cx="3760586" cy="28204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3814CE-63BE-478B-B268-3B9A95196E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4638" y="1982646"/>
            <a:ext cx="3760586" cy="28331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60463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</p:spPr>
            <p:txBody>
              <a:bodyPr rtlCol="0">
                <a:normAutofit/>
              </a:bodyPr>
              <a:lstStyle/>
              <a:p>
                <a:pPr algn="ctr" rtl="0"/>
                <a:r>
                  <a:rPr lang="en-US" sz="28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  <a:blipFill>
                <a:blip r:embed="rId3"/>
                <a:stretch>
                  <a:fillRect b="-23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29E396E9-80B0-4C7E-8F55-40F0611C09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094" y="749300"/>
            <a:ext cx="8507812" cy="4267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91457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95350"/>
          </a:xfrm>
        </p:spPr>
        <p:txBody>
          <a:bodyPr rtlCol="0"/>
          <a:lstStyle/>
          <a:p>
            <a:pPr algn="ctr" rtl="0"/>
            <a:r>
              <a:rPr lang="en-US" dirty="0"/>
              <a:t>Estimation of GMM Components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66700" y="895350"/>
                <a:ext cx="8610600" cy="4038600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1800" dirty="0"/>
                  <a:t>The goal is to estimate the optimal number of GMM components needed for the modeling of human walk</a:t>
                </a:r>
                <a:endParaRPr lang="el-GR" sz="1800" dirty="0"/>
              </a:p>
              <a:p>
                <a:r>
                  <a:rPr lang="en-US" sz="1800" dirty="0"/>
                  <a:t>Mean force (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𝐹</m:t>
                    </m:r>
                  </m:oMath>
                </a14:m>
                <a:r>
                  <a:rPr lang="en-US" sz="1800" dirty="0"/>
                  <a:t>), Interarrival time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800" i="0" dirty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800" dirty="0"/>
                  <a:t>)</a:t>
                </a:r>
                <a:r>
                  <a:rPr lang="el-GR" sz="1800" dirty="0"/>
                  <a:t> </a:t>
                </a:r>
                <a:r>
                  <a:rPr lang="en-US" sz="1800" dirty="0"/>
                  <a:t>and Length of step (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𝑙</m:t>
                    </m:r>
                  </m:oMath>
                </a14:m>
                <a:r>
                  <a:rPr lang="en-US" sz="1800" dirty="0"/>
                  <a:t>) are correlated, thus a GMM will be fitted in all 3 variables</a:t>
                </a:r>
                <a:endParaRPr lang="el-GR" sz="1800" dirty="0"/>
              </a:p>
              <a:p>
                <a:r>
                  <a:rPr lang="en-US" sz="1800" dirty="0"/>
                  <a:t>The optimal number of components should fit a GMM which describes the variables accurately as well as minimize the complexity</a:t>
                </a:r>
              </a:p>
              <a:p>
                <a:r>
                  <a:rPr lang="en-US" sz="1800" dirty="0"/>
                  <a:t>The </a:t>
                </a:r>
                <a:r>
                  <a:rPr lang="en-US" sz="1800" b="1" dirty="0"/>
                  <a:t>Bayesian (BIC) </a:t>
                </a:r>
                <a:r>
                  <a:rPr lang="en-US" sz="1800" dirty="0"/>
                  <a:t>and </a:t>
                </a:r>
                <a:r>
                  <a:rPr lang="en-US" sz="1800" b="1" dirty="0"/>
                  <a:t>Akaike (AIC) </a:t>
                </a:r>
                <a:r>
                  <a:rPr lang="en-US" sz="1800" dirty="0"/>
                  <a:t>information criteria will be used</a:t>
                </a:r>
                <a:endParaRPr lang="el-GR" sz="1800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6700" y="895350"/>
                <a:ext cx="8610600" cy="4038600"/>
              </a:xfrm>
              <a:blipFill>
                <a:blip r:embed="rId3"/>
                <a:stretch>
                  <a:fillRect l="-496" r="-1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6914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</p:spPr>
            <p:txBody>
              <a:bodyPr rtlCol="0" anchor="ctr">
                <a:normAutofit/>
              </a:bodyPr>
              <a:lstStyle/>
              <a:p>
                <a:pPr algn="ctr" rtl="0"/>
                <a:r>
                  <a:rPr lang="en-US" sz="33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3300" b="0" i="0" smtClean="0">
                        <a:latin typeface="Cambria Math" panose="02040503050406030204" pitchFamily="18" charset="0"/>
                      </a:rPr>
                      <m:t>5</m:t>
                    </m:r>
                  </m:oMath>
                </a14:m>
                <a:endParaRPr lang="en-US" sz="33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E35F2A-EEC4-4BC8-8C88-1AC46450E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106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Mean histogram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A839538-E0C0-4430-B27E-C9B03B3C22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58293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Score intervals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E7BD53-5769-4B3F-B750-17D1131144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984" y="2000250"/>
            <a:ext cx="3777520" cy="28331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6C8DFA-BD48-4636-B8AB-24B16F97A3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26171" y="2000250"/>
            <a:ext cx="3777520" cy="28331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9735390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2">
            <a:extLst>
              <a:ext uri="{FF2B5EF4-FFF2-40B4-BE49-F238E27FC236}">
                <a16:creationId xmlns:a16="http://schemas.microsoft.com/office/drawing/2014/main" id="{FA2D55A2-1E3E-4B21-A3D0-3CADD102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42950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2800" dirty="0"/>
              <a:t>Fitting on Random Pedestrian #6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E63A08-0D66-49E1-9472-D23BF5627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773596"/>
            <a:ext cx="8305800" cy="416587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994321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2">
            <a:extLst>
              <a:ext uri="{FF2B5EF4-FFF2-40B4-BE49-F238E27FC236}">
                <a16:creationId xmlns:a16="http://schemas.microsoft.com/office/drawing/2014/main" id="{FA2D55A2-1E3E-4B21-A3D0-3CADD102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108" y="285750"/>
            <a:ext cx="6859787" cy="1028700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en-US" sz="3300" dirty="0"/>
              <a:t>Fitting on Random Pedestrian #6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E35F2A-EEC4-4BC8-8C88-1AC46450E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106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Mean histogram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A839538-E0C0-4430-B27E-C9B03B3C22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58293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Score intervals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23DD7D-3741-42B9-94DE-9D7853D6A5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6171" y="1962150"/>
            <a:ext cx="3777520" cy="28331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AF0C10-909A-462A-9CA2-94C49BB3A9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099" y="1962150"/>
            <a:ext cx="3777520" cy="28331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88520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</p:spPr>
            <p:txBody>
              <a:bodyPr rtlCol="0">
                <a:normAutofit/>
              </a:bodyPr>
              <a:lstStyle/>
              <a:p>
                <a:pPr algn="ctr" rtl="0"/>
                <a:r>
                  <a:rPr lang="en-US" sz="28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0" y="0"/>
                <a:ext cx="9144000" cy="742950"/>
              </a:xfrm>
              <a:blipFill>
                <a:blip r:embed="rId3"/>
                <a:stretch>
                  <a:fillRect b="-23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C281130B-2164-43A1-BB75-FD52C3BFA5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056" y="740465"/>
            <a:ext cx="8355887" cy="4191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08298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</p:spPr>
            <p:txBody>
              <a:bodyPr rtlCol="0" anchor="ctr">
                <a:normAutofit/>
              </a:bodyPr>
              <a:lstStyle/>
              <a:p>
                <a:pPr algn="ctr" rtl="0"/>
                <a:r>
                  <a:rPr lang="en-US" sz="3300" dirty="0"/>
                  <a:t>Fitting on Random Pedestrian #</a:t>
                </a:r>
                <a14:m>
                  <m:oMath xmlns:m="http://schemas.openxmlformats.org/officeDocument/2006/math">
                    <m:r>
                      <a:rPr lang="en-US" sz="3300" b="0" i="1" smtClean="0">
                        <a:latin typeface="Cambria Math" panose="02040503050406030204" pitchFamily="18" charset="0"/>
                      </a:rPr>
                      <m:t>7</m:t>
                    </m:r>
                  </m:oMath>
                </a14:m>
                <a:endParaRPr lang="en-US" sz="3300" dirty="0"/>
              </a:p>
            </p:txBody>
          </p:sp>
        </mc:Choice>
        <mc:Fallback>
          <p:sp>
            <p:nvSpPr>
              <p:cNvPr id="12" name="Title 12">
                <a:extLst>
                  <a:ext uri="{FF2B5EF4-FFF2-40B4-BE49-F238E27FC236}">
                    <a16:creationId xmlns:a16="http://schemas.microsoft.com/office/drawing/2014/main" id="{FA2D55A2-1E3E-4B21-A3D0-3CADD102802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142108" y="285750"/>
                <a:ext cx="6859787" cy="1028700"/>
              </a:xfr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E35F2A-EEC4-4BC8-8C88-1AC46450E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106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Mean histogram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A839538-E0C0-4430-B27E-C9B03B3C22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258293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Score intervals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60B4F-FA22-4FA3-B5C2-9778044991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6171" y="1962150"/>
            <a:ext cx="3777520" cy="28331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094EC2-93DF-40B5-807D-0E7F81F3B4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1099" y="1962150"/>
            <a:ext cx="3777520" cy="283314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638645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42950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2400" dirty="0"/>
              <a:t>The Bayesian (BIC) and Akaike (AIC) Information Criteria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0" y="819150"/>
                <a:ext cx="8991600" cy="4038600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1800" dirty="0"/>
                  <a:t>The </a:t>
                </a:r>
                <a:r>
                  <a:rPr lang="en-US" sz="1800" b="1" dirty="0"/>
                  <a:t>Bayesian information criterion (BIC) </a:t>
                </a:r>
                <a:r>
                  <a:rPr lang="en-US" sz="1800" dirty="0"/>
                  <a:t>is a criterion for model selection among a finite set of models. It is based, in part, on the likelihood function, and it is closely related to the </a:t>
                </a:r>
                <a:r>
                  <a:rPr lang="en-US" sz="1800" b="1" dirty="0"/>
                  <a:t>Akaike information criterion (AIC)</a:t>
                </a:r>
                <a:r>
                  <a:rPr lang="en-US" sz="1800" dirty="0"/>
                  <a:t>.</a:t>
                </a:r>
              </a:p>
              <a:p>
                <a:r>
                  <a:rPr lang="en-US" sz="1800" dirty="0"/>
                  <a:t>Mathematically </a:t>
                </a:r>
                <a:r>
                  <a:rPr lang="en-US" sz="1800" b="1" dirty="0"/>
                  <a:t>BIC</a:t>
                </a:r>
                <a:r>
                  <a:rPr lang="en-US" sz="1800" dirty="0"/>
                  <a:t> can be defined as:</a:t>
                </a:r>
                <a:r>
                  <a:rPr lang="el-GR" sz="1800" dirty="0"/>
                  <a:t>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𝐵𝐼𝐶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smtClean="0">
                            <a:latin typeface="Cambria Math" panose="020405030504060302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d>
                      </m:e>
                    </m:func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−2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ln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⁡(</m:t>
                    </m:r>
                    <m:acc>
                      <m:accPr>
                        <m:chr m:val="̂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acc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dirty="0"/>
              </a:p>
              <a:p>
                <a:r>
                  <a:rPr lang="en-US" sz="1800" b="1" dirty="0"/>
                  <a:t>AIC</a:t>
                </a:r>
                <a:r>
                  <a:rPr lang="en-US" sz="1800" dirty="0"/>
                  <a:t> can be defined as: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>
                        <a:latin typeface="Cambria Math" panose="02040503050406030204" pitchFamily="18" charset="0"/>
                      </a:rPr>
                      <m:t>A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𝐼𝐶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−2</m:t>
                    </m:r>
                    <m:r>
                      <m:rPr>
                        <m:sty m:val="p"/>
                      </m:rPr>
                      <a:rPr lang="en-US" sz="1800" b="0" i="0" smtClean="0">
                        <a:latin typeface="Cambria Math" panose="02040503050406030204" pitchFamily="18" charset="0"/>
                      </a:rPr>
                      <m:t>ln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⁡(</m:t>
                    </m:r>
                    <m:acc>
                      <m:accPr>
                        <m:chr m:val="̂"/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</m:acc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dirty="0"/>
              </a:p>
              <a:p>
                <a:pPr lvl="1"/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sz="1200" b="1" i="1" dirty="0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200" b="1" i="1" dirty="0" smtClean="0">
                            <a:latin typeface="Cambria Math" panose="02040503050406030204" pitchFamily="18" charset="0"/>
                          </a:rPr>
                          <m:t>𝑳</m:t>
                        </m:r>
                      </m:e>
                    </m:acc>
                  </m:oMath>
                </a14:m>
                <a:r>
                  <a:rPr lang="en-US" sz="1200" b="1" dirty="0"/>
                  <a:t>: The maximized value of the likelihood function of the model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sz="1200" b="1" dirty="0"/>
                  <a:t>: The number of data points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 panose="02040503050406030204" pitchFamily="18" charset="0"/>
                      </a:rPr>
                      <m:t>𝒌</m:t>
                    </m:r>
                  </m:oMath>
                </a14:m>
                <a:r>
                  <a:rPr lang="en-US" sz="1200" b="1" dirty="0"/>
                  <a:t>: the number of parameters to be estimated</a:t>
                </a:r>
              </a:p>
              <a:p>
                <a:pPr marL="223838" marR="0" lvl="0" indent="-223838" algn="l" defTabSz="914400" rtl="0" eaLnBrk="1" fontAlgn="auto" latinLnBrk="0" hangingPunct="1">
                  <a:lnSpc>
                    <a:spcPct val="90000"/>
                  </a:lnSpc>
                  <a:spcBef>
                    <a:spcPts val="1800"/>
                  </a:spcBef>
                  <a:spcAft>
                    <a:spcPts val="0"/>
                  </a:spcAft>
                  <a:buClr>
                    <a:srgbClr val="56C5FF"/>
                  </a:buClr>
                  <a:buSzPct val="100000"/>
                  <a:buFont typeface="Arial" pitchFamily="34" charset="0"/>
                  <a:buChar char="•"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orbel"/>
                    <a:ea typeface="+mn-ea"/>
                    <a:cs typeface="+mn-cs"/>
                  </a:rPr>
                  <a:t>A lower AIC and BIC value indicates lower penalty terms hence a better model</a:t>
                </a:r>
              </a:p>
              <a:p>
                <a:pPr marL="223838" marR="0" lvl="0" indent="-223838" algn="l" defTabSz="914400" rtl="0" eaLnBrk="1" fontAlgn="auto" latinLnBrk="0" hangingPunct="1">
                  <a:lnSpc>
                    <a:spcPct val="90000"/>
                  </a:lnSpc>
                  <a:spcBef>
                    <a:spcPts val="1800"/>
                  </a:spcBef>
                  <a:spcAft>
                    <a:spcPts val="0"/>
                  </a:spcAft>
                  <a:buClr>
                    <a:srgbClr val="56C5FF"/>
                  </a:buClr>
                  <a:buSzPct val="100000"/>
                  <a:buFont typeface="Arial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orbel"/>
                    <a:ea typeface="+mn-ea"/>
                    <a:cs typeface="+mn-cs"/>
                  </a:rPr>
                  <a:t>BIC considers the number of observations in the formula, which AIC does not.</a:t>
                </a:r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0" y="819150"/>
                <a:ext cx="8991600" cy="4038600"/>
              </a:xfrm>
              <a:blipFill>
                <a:blip r:embed="rId3"/>
                <a:stretch>
                  <a:fillRect l="-4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046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95350"/>
          </a:xfrm>
        </p:spPr>
        <p:txBody>
          <a:bodyPr rtlCol="0"/>
          <a:lstStyle/>
          <a:p>
            <a:pPr algn="ctr" rtl="0"/>
            <a:r>
              <a:rPr lang="en-US" dirty="0"/>
              <a:t>The Default Method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266700" y="895350"/>
                <a:ext cx="8610600" cy="4038600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1800" dirty="0"/>
                  <a:t>Each GMM is fitted using </a:t>
                </a:r>
                <a14:m>
                  <m:oMath xmlns:m="http://schemas.openxmlformats.org/officeDocument/2006/math">
                    <m:r>
                      <a:rPr lang="en-US" sz="1800" i="1" dirty="0" smtClean="0">
                        <a:latin typeface="Cambria Math" panose="02040503050406030204" pitchFamily="18" charset="0"/>
                      </a:rPr>
                      <m:t>1−15</m:t>
                    </m:r>
                  </m:oMath>
                </a14:m>
                <a:r>
                  <a:rPr lang="en-US" sz="1800" dirty="0"/>
                  <a:t> components</a:t>
                </a:r>
              </a:p>
              <a:p>
                <a:r>
                  <a:rPr lang="en-US" sz="1800" dirty="0"/>
                  <a:t> In each selection, the BIC and AIC values are compared</a:t>
                </a:r>
              </a:p>
              <a:p>
                <a:r>
                  <a:rPr lang="en-US" sz="1800" dirty="0"/>
                  <a:t>The lowest AIC/BIC values describe the best model.</a:t>
                </a:r>
              </a:p>
              <a:p>
                <a:r>
                  <a:rPr lang="en-US" sz="1800" dirty="0"/>
                  <a:t>The </a:t>
                </a:r>
                <a:r>
                  <a:rPr lang="en-US" sz="1800" b="1" dirty="0"/>
                  <a:t>Bayesian (BIC) </a:t>
                </a:r>
                <a:r>
                  <a:rPr lang="en-US" sz="1800" dirty="0"/>
                  <a:t>and </a:t>
                </a:r>
                <a:r>
                  <a:rPr lang="en-US" sz="1800" b="1" dirty="0"/>
                  <a:t>Akaike (AIC) </a:t>
                </a:r>
                <a:r>
                  <a:rPr lang="en-US" sz="1800" dirty="0"/>
                  <a:t>information criteria will be used</a:t>
                </a:r>
                <a:endParaRPr lang="el-GR" sz="1800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66700" y="895350"/>
                <a:ext cx="8610600" cy="4038600"/>
              </a:xfrm>
              <a:blipFill>
                <a:blip r:embed="rId3"/>
                <a:stretch>
                  <a:fillRect l="-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28958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42950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2800" dirty="0"/>
              <a:t>The Default Method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79E0DCE-AFA2-4947-98B3-F6E2C88C48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612" y="928418"/>
            <a:ext cx="5295788" cy="3929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Content Placeholder 1">
                <a:extLst>
                  <a:ext uri="{FF2B5EF4-FFF2-40B4-BE49-F238E27FC236}">
                    <a16:creationId xmlns:a16="http://schemas.microsoft.com/office/drawing/2014/main" id="{9EA1D922-660A-4A70-8D9E-8FAFE0026E97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76200" y="928418"/>
                <a:ext cx="3657600" cy="3929331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1600" dirty="0"/>
                  <a:t>AIC and BIC values for a variety of components on </a:t>
                </a:r>
                <a14:m>
                  <m:oMath xmlns:m="http://schemas.openxmlformats.org/officeDocument/2006/math">
                    <m:r>
                      <a:rPr lang="en-US" sz="1600" i="1" dirty="0" smtClean="0">
                        <a:latin typeface="Cambria Math" panose="02040503050406030204" pitchFamily="18" charset="0"/>
                      </a:rPr>
                      <m:t>11</m:t>
                    </m:r>
                  </m:oMath>
                </a14:m>
                <a:r>
                  <a:rPr lang="en-US" sz="1600" dirty="0"/>
                  <a:t> pedestrians</a:t>
                </a:r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200" b="1" dirty="0"/>
                  <a:t>In most cases, a bigger number of components leads to smaller AIC/BIC values</a:t>
                </a:r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200" b="1" dirty="0"/>
                  <a:t>The penalty AIC/BIC criteria give to complex models leads to overfitting</a:t>
                </a:r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200" b="1" dirty="0"/>
                  <a:t>This phenomenon probably occurs due to the impact of noise in the data</a:t>
                </a:r>
              </a:p>
              <a:p>
                <a:pPr lvl="0">
                  <a:buClr>
                    <a:srgbClr val="56C5FF"/>
                  </a:buClr>
                  <a:defRPr/>
                </a:pPr>
                <a:r>
                  <a:rPr lang="en-US" sz="1600" dirty="0">
                    <a:solidFill>
                      <a:prstClr val="white"/>
                    </a:solidFill>
                  </a:rPr>
                  <a:t>Thus, this method is not optimal for the estimation as it leads to bigger complexity</a:t>
                </a:r>
              </a:p>
            </p:txBody>
          </p:sp>
        </mc:Choice>
        <mc:Fallback xmlns="">
          <p:sp>
            <p:nvSpPr>
              <p:cNvPr id="10" name="Content Placeholder 1">
                <a:extLst>
                  <a:ext uri="{FF2B5EF4-FFF2-40B4-BE49-F238E27FC236}">
                    <a16:creationId xmlns:a16="http://schemas.microsoft.com/office/drawing/2014/main" id="{9EA1D922-660A-4A70-8D9E-8FAFE0026E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76200" y="928418"/>
                <a:ext cx="3657600" cy="3929331"/>
              </a:xfrm>
              <a:blipFill>
                <a:blip r:embed="rId4"/>
                <a:stretch>
                  <a:fillRect l="-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26091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895350"/>
          </a:xfrm>
        </p:spPr>
        <p:txBody>
          <a:bodyPr rtlCol="0"/>
          <a:lstStyle/>
          <a:p>
            <a:pPr algn="ctr" rtl="0"/>
            <a:r>
              <a:rPr lang="en-US" dirty="0"/>
              <a:t>Exploring a Solution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6700" y="895350"/>
            <a:ext cx="8610600" cy="4038600"/>
          </a:xfrm>
        </p:spPr>
        <p:txBody>
          <a:bodyPr anchor="ctr">
            <a:normAutofit/>
          </a:bodyPr>
          <a:lstStyle/>
          <a:p>
            <a:r>
              <a:rPr lang="en-US" sz="1800" dirty="0"/>
              <a:t>No need to find a global minimum AIC/BIC score</a:t>
            </a:r>
          </a:p>
          <a:p>
            <a:r>
              <a:rPr lang="en-US" sz="1800" dirty="0"/>
              <a:t>Detect  where the AIC/BIC curve change slope is bigger</a:t>
            </a:r>
          </a:p>
          <a:p>
            <a:r>
              <a:rPr lang="en-US" sz="1800" dirty="0"/>
              <a:t>This denotes the component number that impacts the fit the most</a:t>
            </a:r>
          </a:p>
          <a:p>
            <a:r>
              <a:rPr lang="en-US" sz="1800" dirty="0"/>
              <a:t>Therefore can be considered as a descent number of components</a:t>
            </a:r>
          </a:p>
          <a:p>
            <a:r>
              <a:rPr lang="en-US" sz="1800" dirty="0"/>
              <a:t>Better optimality – complexity payoff is achieved</a:t>
            </a:r>
            <a:endParaRPr lang="el-GR" sz="1800" dirty="0"/>
          </a:p>
        </p:txBody>
      </p:sp>
    </p:spTree>
    <p:extLst>
      <p:ext uri="{BB962C8B-B14F-4D97-AF65-F5344CB8AC3E}">
        <p14:creationId xmlns:p14="http://schemas.microsoft.com/office/powerpoint/2010/main" val="153359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sz="half" idx="1"/>
              </p:nvPr>
            </p:nvSpPr>
            <p:spPr>
              <a:xfrm>
                <a:off x="102217" y="742950"/>
                <a:ext cx="8889383" cy="4267200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1600" dirty="0"/>
                  <a:t>A unified table with all</a:t>
                </a:r>
                <a:r>
                  <a:rPr lang="el-GR" sz="1600" dirty="0"/>
                  <a:t> </a:t>
                </a:r>
                <a:r>
                  <a:rPr lang="en-US" sz="1600" dirty="0"/>
                  <a:t>database steps is created</a:t>
                </a:r>
              </a:p>
              <a:p>
                <a:r>
                  <a:rPr lang="en-US" sz="1600" dirty="0"/>
                  <a:t>A GMM is fitted on the data</a:t>
                </a:r>
                <a:endParaRPr lang="el-GR" sz="1600" dirty="0"/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200" b="1" dirty="0">
                    <a:solidFill>
                      <a:prstClr val="white"/>
                    </a:solidFill>
                  </a:rPr>
                  <a:t>The AIC/BIC values on </a:t>
                </a:r>
                <a14:m>
                  <m:oMath xmlns:m="http://schemas.openxmlformats.org/officeDocument/2006/math">
                    <m:r>
                      <a:rPr lang="en-US" sz="1200" b="1" i="1" dirty="0" smtClean="0">
                        <a:solidFill>
                          <a:prstClr val="white"/>
                        </a:solidFill>
                        <a:latin typeface="Cambria Math" panose="02040503050406030204" pitchFamily="18" charset="0"/>
                      </a:rPr>
                      <m:t>𝟏</m:t>
                    </m:r>
                    <m:r>
                      <a:rPr lang="en-US" sz="1200" b="1" i="1" dirty="0" smtClean="0">
                        <a:solidFill>
                          <a:prstClr val="white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1200" b="1" i="1" dirty="0" smtClean="0">
                        <a:solidFill>
                          <a:prstClr val="white"/>
                        </a:solidFill>
                        <a:latin typeface="Cambria Math" panose="02040503050406030204" pitchFamily="18" charset="0"/>
                      </a:rPr>
                      <m:t>𝟏𝟓</m:t>
                    </m:r>
                  </m:oMath>
                </a14:m>
                <a:r>
                  <a:rPr lang="en-US" sz="1200" b="1" dirty="0">
                    <a:solidFill>
                      <a:prstClr val="white"/>
                    </a:solidFill>
                  </a:rPr>
                  <a:t> components are extracted</a:t>
                </a:r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200" b="1" dirty="0">
                    <a:solidFill>
                      <a:prstClr val="white"/>
                    </a:solidFill>
                  </a:rPr>
                  <a:t>A different result is produced each time a GMM is fitted </a:t>
                </a:r>
                <a:endParaRPr lang="el-GR" sz="1200" b="1" dirty="0">
                  <a:solidFill>
                    <a:prstClr val="white"/>
                  </a:solidFill>
                </a:endParaRPr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200" b="1" dirty="0"/>
                  <a:t>The same procedure is repeated </a:t>
                </a:r>
                <a14:m>
                  <m:oMath xmlns:m="http://schemas.openxmlformats.org/officeDocument/2006/math">
                    <m:r>
                      <a:rPr lang="en-US" sz="1200" b="1" i="1" dirty="0" smtClean="0">
                        <a:latin typeface="Cambria Math" panose="02040503050406030204" pitchFamily="18" charset="0"/>
                      </a:rPr>
                      <m:t>𝟏𝟐</m:t>
                    </m:r>
                  </m:oMath>
                </a14:m>
                <a:r>
                  <a:rPr lang="en-US" sz="1200" b="1" dirty="0"/>
                  <a:t> times in order to get more objective results</a:t>
                </a:r>
                <a:endParaRPr lang="en-US" sz="1300" b="1" dirty="0"/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300" b="1" dirty="0"/>
                  <a:t>A mean histogram is then created </a:t>
                </a:r>
              </a:p>
              <a:p>
                <a:pPr lvl="1">
                  <a:buClr>
                    <a:srgbClr val="56C5FF"/>
                  </a:buClr>
                  <a:buFont typeface="Symbol" panose="05050102010706020507" pitchFamily="18" charset="2"/>
                  <a:buChar char=""/>
                </a:pPr>
                <a:r>
                  <a:rPr lang="en-US" sz="1300" b="1" dirty="0"/>
                  <a:t>The lowest interval between the AIC/BIC scores denotes the optimal number of components</a:t>
                </a:r>
                <a:endParaRPr lang="en-US" sz="1200" b="1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102217" y="742950"/>
                <a:ext cx="8889383" cy="4267200"/>
              </a:xfrm>
              <a:blipFill rotWithShape="1">
                <a:blip r:embed="rId3"/>
                <a:stretch>
                  <a:fillRect l="-274"/>
                </a:stretch>
              </a:blipFill>
            </p:spPr>
            <p:txBody>
              <a:bodyPr/>
              <a:lstStyle/>
              <a:p>
                <a:r>
                  <a:rPr lang="el-G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itle 12">
            <a:extLst>
              <a:ext uri="{FF2B5EF4-FFF2-40B4-BE49-F238E27FC236}">
                <a16:creationId xmlns:a16="http://schemas.microsoft.com/office/drawing/2014/main" id="{FA2D55A2-1E3E-4B21-A3D0-3CADD102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42950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2800" dirty="0"/>
              <a:t>Fitting on the Unified Histogram</a:t>
            </a:r>
          </a:p>
        </p:txBody>
      </p:sp>
    </p:spTree>
    <p:extLst>
      <p:ext uri="{BB962C8B-B14F-4D97-AF65-F5344CB8AC3E}">
        <p14:creationId xmlns:p14="http://schemas.microsoft.com/office/powerpoint/2010/main" val="668248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2">
            <a:extLst>
              <a:ext uri="{FF2B5EF4-FFF2-40B4-BE49-F238E27FC236}">
                <a16:creationId xmlns:a16="http://schemas.microsoft.com/office/drawing/2014/main" id="{FA2D55A2-1E3E-4B21-A3D0-3CADD102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42950"/>
          </a:xfrm>
        </p:spPr>
        <p:txBody>
          <a:bodyPr rtlCol="0">
            <a:normAutofit/>
          </a:bodyPr>
          <a:lstStyle/>
          <a:p>
            <a:pPr algn="ctr" rtl="0"/>
            <a:r>
              <a:rPr lang="en-US" sz="2800" dirty="0"/>
              <a:t>Fitting on the Unified Histogram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763FDE-61C5-4D1C-A9D4-6E5A70A05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70" y="819150"/>
            <a:ext cx="8142860" cy="40841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2028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2">
            <a:extLst>
              <a:ext uri="{FF2B5EF4-FFF2-40B4-BE49-F238E27FC236}">
                <a16:creationId xmlns:a16="http://schemas.microsoft.com/office/drawing/2014/main" id="{FA2D55A2-1E3E-4B21-A3D0-3CADD1028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108" y="285750"/>
            <a:ext cx="6859787" cy="1028700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en-US" sz="3300" dirty="0"/>
              <a:t>Fitting on the </a:t>
            </a:r>
            <a:r>
              <a:rPr lang="en-US" sz="3600" dirty="0"/>
              <a:t>Unified Histogram</a:t>
            </a:r>
            <a:endParaRPr lang="en-US" sz="3300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C1E35F2A-EEC4-4BC8-8C88-1AC46450E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107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Mean histogram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BA839538-E0C0-4430-B27E-C9B03B3C22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5400" y="1428750"/>
            <a:ext cx="3313277" cy="571500"/>
          </a:xfrm>
        </p:spPr>
        <p:txBody>
          <a:bodyPr/>
          <a:lstStyle/>
          <a:p>
            <a:pPr algn="ctr"/>
            <a:r>
              <a:rPr lang="en-US" dirty="0"/>
              <a:t>Score intervals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68C5852-250F-473C-9663-6D26A71B5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90" y="2028825"/>
            <a:ext cx="3741910" cy="25971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C6C3A19-A941-444F-AA96-113A355E7B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0" y="2028825"/>
            <a:ext cx="3771464" cy="259714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04195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tf02895261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2786175_TF02895261" id="{09871225-3C89-4965-9994-3C1727E7602C}" vid="{4AD81417-1316-475F-B518-906C0D665D5C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4873beb7-5857-4685-be1f-d57550cc96cc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794</Words>
  <Application>Microsoft Office PowerPoint</Application>
  <PresentationFormat>On-screen Show (16:9)</PresentationFormat>
  <Paragraphs>108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Cambria Math</vt:lpstr>
      <vt:lpstr>Corbel</vt:lpstr>
      <vt:lpstr>Symbol</vt:lpstr>
      <vt:lpstr>tf02895261</vt:lpstr>
      <vt:lpstr>Study, modeling and simulation of pedestrian walk with regard to the improvement of stability and comfort on walkways</vt:lpstr>
      <vt:lpstr>Estimation of GMM Components</vt:lpstr>
      <vt:lpstr>The Bayesian (BIC) and Akaike (AIC) Information Criteria</vt:lpstr>
      <vt:lpstr>The Default Method</vt:lpstr>
      <vt:lpstr>The Default Method</vt:lpstr>
      <vt:lpstr>Exploring a Solution</vt:lpstr>
      <vt:lpstr>Fitting on the Unified Histogram</vt:lpstr>
      <vt:lpstr>Fitting on the Unified Histogram</vt:lpstr>
      <vt:lpstr>Fitting on the Unified Histogram</vt:lpstr>
      <vt:lpstr>Fitting on the Unified Histogram - Results</vt:lpstr>
      <vt:lpstr>Fitting on Random Pedestrian #1</vt:lpstr>
      <vt:lpstr>Fitting on Random Pedestrian #1</vt:lpstr>
      <vt:lpstr>Fitting on Random Pedestrian #2</vt:lpstr>
      <vt:lpstr>Fitting on Random Pedestrian #2</vt:lpstr>
      <vt:lpstr>Fitting on Random Pedestrian #3</vt:lpstr>
      <vt:lpstr>Fitting on Random Pedestrian #3</vt:lpstr>
      <vt:lpstr>Fitting on Random Pedestrian #4</vt:lpstr>
      <vt:lpstr>Fitting on Random Pedestrian #4</vt:lpstr>
      <vt:lpstr>Fitting on Random Pedestrian #5</vt:lpstr>
      <vt:lpstr>Fitting on Random Pedestrian #5</vt:lpstr>
      <vt:lpstr>Fitting on Random Pedestrian #6</vt:lpstr>
      <vt:lpstr>Fitting on Random Pedestrian #6</vt:lpstr>
      <vt:lpstr>Fitting on Random Pedestrian #7</vt:lpstr>
      <vt:lpstr>Fitting on Random Pedestrian #7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2020-11-08T16:18:39Z</dcterms:created>
  <dcterms:modified xsi:type="dcterms:W3CDTF">2020-11-08T17:25:33Z</dcterms:modified>
</cp:coreProperties>
</file>

<file path=docProps/thumbnail.jpeg>
</file>